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39" r:id="rId3"/>
    <p:sldId id="1164" r:id="rId4"/>
    <p:sldId id="1144" r:id="rId5"/>
    <p:sldId id="1145" r:id="rId6"/>
    <p:sldId id="1149" r:id="rId7"/>
    <p:sldId id="1162" r:id="rId8"/>
    <p:sldId id="1165" r:id="rId9"/>
    <p:sldId id="1163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709E"/>
    <a:srgbClr val="E3F2E7"/>
    <a:srgbClr val="D8ECD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高中英语 选择性必修 第四册 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BSD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UNIT 11</a:t>
            </a:r>
            <a:r>
              <a:rPr lang="zh-CN" altLang="en-US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CONFLICT AND</a:t>
            </a:r>
            <a:endParaRPr lang="zh-CN" altLang="en-US" sz="5400" dirty="0">
              <a:solidFill>
                <a:srgbClr val="549E39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Part 4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LESSON 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36912"/>
            <a:ext cx="11377264" cy="71833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310469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panic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惊恐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惶恐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惊慌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恐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慌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平静结束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恐慌开始了。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65175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panic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惊慌失措地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into a panic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陷入恐慌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panic sb into doing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使某人惊慌地做某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62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42939"/>
            <a:ext cx="1872208" cy="373893"/>
          </a:xfrm>
          <a:prstGeom prst="rect">
            <a:avLst/>
          </a:prstGeom>
        </p:spPr>
      </p:pic>
      <p:pic>
        <p:nvPicPr>
          <p:cNvPr id="4" name="核心知识过.eps" descr="id:21474861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70870" y="764704"/>
            <a:ext cx="5591972" cy="584808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2413553"/>
            <a:ext cx="7518935" cy="446718"/>
          </a:xfrm>
          <a:prstGeom prst="rect">
            <a:avLst/>
          </a:prstGeom>
        </p:spPr>
      </p:pic>
      <p:pic>
        <p:nvPicPr>
          <p:cNvPr id="8" name="TS8.eps" descr="id:214748621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22361" y="3446252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看到厨房冒烟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我顿时慌了手脚。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Whenever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panic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consequences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rarely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pretty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每当人们在惊恐慌乱中做出决定时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结果往往都不太美妙。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97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66241"/>
            <a:ext cx="11377264" cy="1746735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242882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94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appreciation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感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激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general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handed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army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appreciation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threw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当将军一边说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来自军部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表达我们的感谢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一边把表递给他时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这个孩子几乎是将表一把扔回给他。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821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in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appreciation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感激；欣赏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你对我的意义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尽在感谢之中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9" name="TS8.eps" descr="id:214748621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3295593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1690221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appreciate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感激，感谢；欣赏，赏识；理解；意识到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appreciate doing...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欣赏做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would appreciate it if...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我将不胜感激。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poetry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他知道如何来欣赏诗歌。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appreciate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contact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如果你能尽快联系我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我将不胜感激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14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852159"/>
            <a:ext cx="11377264" cy="2368929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628800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455"/>
            <a:ext cx="11485848" cy="476669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fed up with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饱受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厌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烦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他们中的一个人用英语说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他在英国工作过几年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受够了这场战争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如果战争结束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他会很高兴。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渐渐地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我开始厌烦熬夜。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kidding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你一定是在开玩笑吧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我受够了你差劲的工作习惯。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2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836712"/>
            <a:ext cx="2016224" cy="38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1363058"/>
            <a:ext cx="11485848" cy="10578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27924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 look of them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trenches were in as bad a state as our own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从他们的情况来看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他们战壕的状况和我们的一样糟糕。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句运用了两个重要短语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 a bad state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bad 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repair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possibilities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这房子虽亟待修缮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但仍有可以利用的价值。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memory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他的记忆力和他妹妹的一样差。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4.eps" descr="id:21474864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2452" y="836712"/>
            <a:ext cx="1982452" cy="382330"/>
          </a:xfrm>
          <a:prstGeom prst="rect">
            <a:avLst/>
          </a:prstGeom>
        </p:spPr>
      </p:pic>
      <p:pic>
        <p:nvPicPr>
          <p:cNvPr id="4" name="TS13.eps" descr="id:214748644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2643" y="2573530"/>
            <a:ext cx="942043" cy="3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65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886654"/>
            <a:ext cx="11485848" cy="10578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80284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this patient’s second visit to us and this time he’d had both his legs blown off...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这是这个病人第二次来我们这里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而这次他的双腿都被炸没了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82663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both his legs blown off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sth done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stolen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supermarket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昨天我的钱包在超市被偷了。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punished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taxes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如果你不缴税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惩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TS13.eps" descr="id:21474864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6765" y="2079874"/>
            <a:ext cx="942043" cy="3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260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266285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sb/sth done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遭遇某事，让某人做某事，使某件事被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sb/sth doing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让某人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某物一直做某事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sb/sth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让某人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某物做某事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sth to do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有某事要做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老师让他的学生每天早上读英语。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在寒冷的冬天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我们总是让火日夜燃烧。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6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1470</TotalTime>
  <Words>877</Words>
  <Application>Microsoft Office PowerPoint</Application>
  <PresentationFormat>自定义</PresentationFormat>
  <Paragraphs>38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Book Antiqua</vt:lpstr>
      <vt:lpstr>Calibri</vt:lpstr>
      <vt:lpstr>MS Mincho</vt:lpstr>
      <vt:lpstr>黑体</vt:lpstr>
      <vt:lpstr>楷体</vt:lpstr>
      <vt:lpstr>宋体</vt:lpstr>
      <vt:lpstr>微软雅黑</vt:lpstr>
      <vt:lpstr>Arial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2025-10-13T09:12:27Z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